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2" r:id="rId6"/>
    <p:sldId id="260" r:id="rId7"/>
    <p:sldId id="261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5" r:id="rId20"/>
    <p:sldId id="276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464"/>
    <p:restoredTop sz="94380"/>
  </p:normalViewPr>
  <p:slideViewPr>
    <p:cSldViewPr snapToGrid="0">
      <p:cViewPr varScale="1">
        <p:scale>
          <a:sx n="105" d="100"/>
          <a:sy n="105" d="100"/>
        </p:scale>
        <p:origin x="208" y="3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4CDA1E-43FB-E54C-8654-DF57497D3614}" type="datetimeFigureOut">
              <a:rPr lang="en-US" smtClean="0"/>
              <a:t>3/5/25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02580C-6F15-AD4B-839B-2CB257DDE8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4872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02580C-6F15-AD4B-839B-2CB257DDE8F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7109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02580C-6F15-AD4B-839B-2CB257DDE8F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7901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02580C-6F15-AD4B-839B-2CB257DDE8F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1528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02580C-6F15-AD4B-839B-2CB257DDE8F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1572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02580C-6F15-AD4B-839B-2CB257DDE8F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2454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02580C-6F15-AD4B-839B-2CB257DDE8F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4801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60372-E6C7-3973-9A0E-EA03739B4B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8AAF1F-775A-81D2-7BAF-EC00584BC1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B9593A-DC60-FDAA-7138-1799A54304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7653A8-E2B2-244A-A47A-44606B0D8151}" type="datetimeFigureOut">
              <a:rPr lang="en-US" smtClean="0"/>
              <a:t>3/5/25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88414B-398F-8C6F-C91D-B7E772B32F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2B611C-1624-6C5D-95FE-75DF1A883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D9D56-C1C6-9E41-9822-DC222D147C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9201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816008-FB37-10AE-22CD-64D43EB880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23D5323-9CEA-C640-52E7-75FEA5255B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874918-C86C-42DC-54CA-1DBC523542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7653A8-E2B2-244A-A47A-44606B0D8151}" type="datetimeFigureOut">
              <a:rPr lang="en-US" smtClean="0"/>
              <a:t>3/5/25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3FFA07-170A-7430-12A8-1E12B626AF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4A4B48-A611-63FF-D50D-39F718EBE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D9D56-C1C6-9E41-9822-DC222D147C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1251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771EF4D-0980-3F24-1B90-86ED8EA2A2A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8C737D-CEDA-27A9-7F5D-3C1CE3C05F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C5FD28-7E74-3D9C-33DB-4323F9136D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7653A8-E2B2-244A-A47A-44606B0D8151}" type="datetimeFigureOut">
              <a:rPr lang="en-US" smtClean="0"/>
              <a:t>3/5/25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02A1BD-3132-0076-C2BE-BC106F9F24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3E382C-BD93-1DFD-3616-137DCFF8AA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D9D56-C1C6-9E41-9822-DC222D147C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9958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C4FAA-D14B-0ABE-459A-1E8C44999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26E1CC-1E00-7B00-4D97-486FB333A1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883858-61C9-9024-49AF-2E6E069FEC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7653A8-E2B2-244A-A47A-44606B0D8151}" type="datetimeFigureOut">
              <a:rPr lang="en-US" smtClean="0"/>
              <a:t>3/5/25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AE26F1-86E3-2BA3-EBB2-BA9EC5A8C8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503B68-3BFF-7709-EF0B-6A15D95EF1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D9D56-C1C6-9E41-9822-DC222D147C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4273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7B8191-FE49-30F9-C840-4DD7DA10E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5E05F1-805D-E26A-9B74-89D8E43CF4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AA6F1D-AAC7-F07E-65B3-58145B3794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7653A8-E2B2-244A-A47A-44606B0D8151}" type="datetimeFigureOut">
              <a:rPr lang="en-US" smtClean="0"/>
              <a:t>3/5/25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A61916-DFA4-D142-A191-B64CCF584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3EB510-A66B-CDF4-FB1D-1367F1B7AB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D9D56-C1C6-9E41-9822-DC222D147C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6628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AC93A2-7A25-E673-8853-91860B2FB2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D38C8C-2CAC-9B59-B1FA-4D2A4C5DB44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00F896-81C4-5749-69A7-B7BB878279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8AF5C7-FA09-0EA3-FF04-4FEA3960CE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7653A8-E2B2-244A-A47A-44606B0D8151}" type="datetimeFigureOut">
              <a:rPr lang="en-US" smtClean="0"/>
              <a:t>3/5/25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55894B-685A-19D8-14D5-9805BB4367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682E1C-DDE5-CC16-9D22-1062B79831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D9D56-C1C6-9E41-9822-DC222D147C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9932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BA9D8E-B996-EDB0-A5B4-E4A618111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6F12CD-C707-6020-EB54-17BB84C9D7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52D6A2-2ACE-D163-5ACA-03934D9655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5256FD1-427D-980E-049B-B38FD89E6F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B4CE772-E04B-A506-9C82-7C714198507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B55809-1507-6339-4795-7A7546DDEC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7653A8-E2B2-244A-A47A-44606B0D8151}" type="datetimeFigureOut">
              <a:rPr lang="en-US" smtClean="0"/>
              <a:t>3/5/25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FFE8BB6-7538-0890-E7CA-1F53BCB552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B92EDB4-DF0E-6370-A269-C4A350741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D9D56-C1C6-9E41-9822-DC222D147C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5893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2DB0D0-E13B-AFE5-CA80-D4A457B4A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9ACC95-E92F-4BC3-151C-5800384F9F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7653A8-E2B2-244A-A47A-44606B0D8151}" type="datetimeFigureOut">
              <a:rPr lang="en-US" smtClean="0"/>
              <a:t>3/5/25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674FB8-D5DC-32AD-6A5E-FC607DFA70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6AE34D-8B9D-9379-8DCA-8853BCAE5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D9D56-C1C6-9E41-9822-DC222D147C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9078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801CDF2-A90D-083E-7104-A3007C9C0D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7653A8-E2B2-244A-A47A-44606B0D8151}" type="datetimeFigureOut">
              <a:rPr lang="en-US" smtClean="0"/>
              <a:t>3/5/25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79999F2-6848-67C9-E619-90B8DDA558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BE51E-B96F-8945-A8EE-739B985B8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D9D56-C1C6-9E41-9822-DC222D147C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4923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1D976-52DB-BF91-E5AC-413CC8D84E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8CF87E-7F49-2C64-9CC8-0C17B22D7F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F33653-5833-2BDB-8CD9-9C908D8BA7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9AADAD-BAE2-4ED6-F2E9-62576C6D68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7653A8-E2B2-244A-A47A-44606B0D8151}" type="datetimeFigureOut">
              <a:rPr lang="en-US" smtClean="0"/>
              <a:t>3/5/25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33EC4C-BDE6-2356-10DA-070FE9AC65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3055FE-7ADA-B016-3067-113589E46A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D9D56-C1C6-9E41-9822-DC222D147C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0292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F7969-6E86-B480-7453-CD7B06253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AAC0CB-376D-C042-BE31-EEDCEE0401F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F89183-6031-7EBB-AA60-4A37F1B4A5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26973C-7077-2725-1A4F-13AE7EE1C4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7653A8-E2B2-244A-A47A-44606B0D8151}" type="datetimeFigureOut">
              <a:rPr lang="en-US" smtClean="0"/>
              <a:t>3/5/25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114BDB-24A6-7E05-9176-26D567477C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9AC790-8A8B-9E75-F7B4-8D1390F8E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D9D56-C1C6-9E41-9822-DC222D147C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8178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4D50E0-9443-022F-EE35-FEA9FAE685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02A9FB-A574-4CB1-FF86-A3E080B38F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B58C74-C7F8-DD2E-2C79-099E5A97AA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47653A8-E2B2-244A-A47A-44606B0D8151}" type="datetimeFigureOut">
              <a:rPr lang="en-US" smtClean="0"/>
              <a:t>3/5/25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AEDCF4-DB93-A232-7BC6-E181A011DE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AE0147-1F35-1EE9-269F-9790F92080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ECD9D56-C1C6-9E41-9822-DC222D147C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2393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jpeg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8" name="Rectangle 1037">
            <a:extLst>
              <a:ext uri="{FF2B5EF4-FFF2-40B4-BE49-F238E27FC236}">
                <a16:creationId xmlns:a16="http://schemas.microsoft.com/office/drawing/2014/main" id="{F35DB090-93B5-4581-8D71-BB3839684B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0" name="Freeform: Shape 1039">
            <a:extLst>
              <a:ext uri="{FF2B5EF4-FFF2-40B4-BE49-F238E27FC236}">
                <a16:creationId xmlns:a16="http://schemas.microsoft.com/office/drawing/2014/main" id="{A0DE92DF-4769-4DE9-93FD-EE312718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19619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36DE34-3563-2294-E57C-49BDE8A33B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6973" y="900659"/>
            <a:ext cx="5264907" cy="1800526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l"/>
            <a:r>
              <a:rPr lang="en-US" sz="36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 Impact of AI on Job Automation and Future Workforce</a:t>
            </a:r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E7C758-64AE-3419-EC2E-2993D75476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5546" y="3081358"/>
            <a:ext cx="3888528" cy="2575118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000" i="1" dirty="0">
                <a:latin typeface="Arial" panose="020B0604020202020204" pitchFamily="34" charset="0"/>
                <a:cs typeface="Arial" panose="020B0604020202020204" pitchFamily="34" charset="0"/>
              </a:rPr>
              <a:t>Amit S </a:t>
            </a:r>
            <a:r>
              <a:rPr lang="en-US" sz="2000" i="1" dirty="0" err="1">
                <a:latin typeface="Arial" panose="020B0604020202020204" pitchFamily="34" charset="0"/>
                <a:cs typeface="Arial" panose="020B0604020202020204" pitchFamily="34" charset="0"/>
              </a:rPr>
              <a:t>Terdal</a:t>
            </a:r>
            <a:endParaRPr lang="en-US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000" i="1" dirty="0">
                <a:latin typeface="Arial" panose="020B0604020202020204" pitchFamily="34" charset="0"/>
                <a:cs typeface="Arial" panose="020B0604020202020204" pitchFamily="34" charset="0"/>
              </a:rPr>
              <a:t>Shreyansh Patel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000" i="1" dirty="0" err="1">
                <a:latin typeface="Arial" panose="020B0604020202020204" pitchFamily="34" charset="0"/>
                <a:cs typeface="Arial" panose="020B0604020202020204" pitchFamily="34" charset="0"/>
              </a:rPr>
              <a:t>Preetham</a:t>
            </a:r>
            <a:r>
              <a:rPr lang="en-US" sz="2000" i="1" dirty="0">
                <a:latin typeface="Arial" panose="020B0604020202020204" pitchFamily="34" charset="0"/>
                <a:cs typeface="Arial" panose="020B0604020202020204" pitchFamily="34" charset="0"/>
              </a:rPr>
              <a:t> Reddy Matta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000" i="1" dirty="0" err="1">
                <a:latin typeface="Arial" panose="020B0604020202020204" pitchFamily="34" charset="0"/>
                <a:cs typeface="Arial" panose="020B0604020202020204" pitchFamily="34" charset="0"/>
              </a:rPr>
              <a:t>Kodanda</a:t>
            </a:r>
            <a:r>
              <a:rPr lang="en-US" sz="2000" i="1" dirty="0">
                <a:latin typeface="Arial" panose="020B0604020202020204" pitchFamily="34" charset="0"/>
                <a:cs typeface="Arial" panose="020B0604020202020204" pitchFamily="34" charset="0"/>
              </a:rPr>
              <a:t> Harshavardhan </a:t>
            </a:r>
            <a:r>
              <a:rPr lang="en-US" sz="2000" i="1" dirty="0" err="1">
                <a:latin typeface="Arial" panose="020B0604020202020204" pitchFamily="34" charset="0"/>
                <a:cs typeface="Arial" panose="020B0604020202020204" pitchFamily="34" charset="0"/>
              </a:rPr>
              <a:t>Alla</a:t>
            </a:r>
            <a:endParaRPr lang="en-US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000" i="1" dirty="0">
                <a:latin typeface="Arial" panose="020B0604020202020204" pitchFamily="34" charset="0"/>
                <a:cs typeface="Arial" panose="020B0604020202020204" pitchFamily="34" charset="0"/>
              </a:rPr>
              <a:t>Rahul </a:t>
            </a:r>
            <a:r>
              <a:rPr lang="en-US" sz="2000" i="1" dirty="0" err="1">
                <a:latin typeface="Arial" panose="020B0604020202020204" pitchFamily="34" charset="0"/>
                <a:cs typeface="Arial" panose="020B0604020202020204" pitchFamily="34" charset="0"/>
              </a:rPr>
              <a:t>Jakkampoodi</a:t>
            </a:r>
            <a:endParaRPr lang="en-US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000" i="1" dirty="0">
                <a:latin typeface="Arial" panose="020B0604020202020204" pitchFamily="34" charset="0"/>
                <a:cs typeface="Arial" panose="020B0604020202020204" pitchFamily="34" charset="0"/>
              </a:rPr>
              <a:t>Kevin Moses </a:t>
            </a:r>
            <a:r>
              <a:rPr lang="en-US" sz="2000" i="1" dirty="0" err="1">
                <a:latin typeface="Arial" panose="020B0604020202020204" pitchFamily="34" charset="0"/>
                <a:cs typeface="Arial" panose="020B0604020202020204" pitchFamily="34" charset="0"/>
              </a:rPr>
              <a:t>Kothapalli</a:t>
            </a:r>
            <a:endParaRPr lang="en-US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30" name="Picture 6" descr="AI as a tool for self-reflection">
            <a:extLst>
              <a:ext uri="{FF2B5EF4-FFF2-40B4-BE49-F238E27FC236}">
                <a16:creationId xmlns:a16="http://schemas.microsoft.com/office/drawing/2014/main" id="{CF86ED1A-B1A5-2C4D-445E-A2F953016E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58117" y="1051091"/>
            <a:ext cx="6537206" cy="4755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98486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09F271-7891-E4A9-18B5-463DE19374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60" y="856180"/>
            <a:ext cx="4560584" cy="1128068"/>
          </a:xfrm>
        </p:spPr>
        <p:txBody>
          <a:bodyPr anchor="ctr">
            <a:normAutofit/>
          </a:bodyPr>
          <a:lstStyle/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A Case Study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090569"/>
            <a:ext cx="429768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A93F33-B0BE-5A4F-4815-5C5E9D8C57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719" y="2330505"/>
            <a:ext cx="4559425" cy="3979585"/>
          </a:xfrm>
        </p:spPr>
        <p:txBody>
          <a:bodyPr anchor="ctr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Amazon uses AI for warehouse automation but also created thousands of tech jobs to maintain these systems.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Discuss both sides: job losses in manual labor vs. gains in tech roles.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513853"/>
            <a:ext cx="6009366" cy="58345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erson working on a machine&#10;&#10;AI-generated content may be incorrect.">
            <a:extLst>
              <a:ext uri="{FF2B5EF4-FFF2-40B4-BE49-F238E27FC236}">
                <a16:creationId xmlns:a16="http://schemas.microsoft.com/office/drawing/2014/main" id="{3E4CF8CF-8EAC-1F7F-9E02-8A45A0D4A7F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191" r="15925" b="1"/>
          <a:stretch/>
        </p:blipFill>
        <p:spPr>
          <a:xfrm>
            <a:off x="5977788" y="799352"/>
            <a:ext cx="5425410" cy="5259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8998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28" name="Rectangle 4127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14C841-F869-A02D-D035-7D275A056B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Key Skills Needed</a:t>
            </a:r>
          </a:p>
        </p:txBody>
      </p:sp>
      <p:sp>
        <p:nvSpPr>
          <p:cNvPr id="4129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D89DEE-C1C5-5D96-1C32-DDD08739DA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Technical skills: Data analysis, programming, AI literacy.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Soft skills: Creativity, critical thinking, emotional intelligence.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Adaptability and lifelong learning.</a:t>
            </a:r>
          </a:p>
        </p:txBody>
      </p:sp>
      <p:pic>
        <p:nvPicPr>
          <p:cNvPr id="4100" name="Picture 4" descr="Artificial Intelligence In Training: Unlocking the Benefits of AI |  TalentLMS">
            <a:extLst>
              <a:ext uri="{FF2B5EF4-FFF2-40B4-BE49-F238E27FC236}">
                <a16:creationId xmlns:a16="http://schemas.microsoft.com/office/drawing/2014/main" id="{3977D2E6-A2CA-FAE9-9E63-E2CCD6FFD8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54296" y="1622527"/>
            <a:ext cx="6903720" cy="3612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72941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omplex math formulas on a blackboard">
            <a:extLst>
              <a:ext uri="{FF2B5EF4-FFF2-40B4-BE49-F238E27FC236}">
                <a16:creationId xmlns:a16="http://schemas.microsoft.com/office/drawing/2014/main" id="{8DADF9CA-A923-E657-0B71-DCA16BFF073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845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F83B6A-1C4F-8935-93A3-310A9E6B68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>
            <a:normAutofit/>
          </a:bodyPr>
          <a:lstStyle/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Importance of Reskilling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BC8B2E-E44D-24D9-B2C6-E1A06561B2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34201"/>
            <a:ext cx="3822189" cy="3742762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“54% of employees will require significant reskilling by 2025” (World Economic Forum)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Examples of reskilling programs: Online courses, corporate training.</a:t>
            </a:r>
          </a:p>
        </p:txBody>
      </p:sp>
    </p:spTree>
    <p:extLst>
      <p:ext uri="{BB962C8B-B14F-4D97-AF65-F5344CB8AC3E}">
        <p14:creationId xmlns:p14="http://schemas.microsoft.com/office/powerpoint/2010/main" val="18892729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75" name="Rectangle 7174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ED929DCC-CBF9-500E-F348-FFD4553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43" r="4536" b="1"/>
          <a:stretch/>
        </p:blipFill>
        <p:spPr bwMode="auto">
          <a:xfrm>
            <a:off x="2522356" y="10"/>
            <a:ext cx="966964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77" name="Rectangle 7176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D5DD66-ECF5-AFCA-A166-D60EE7311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>
            <a:normAutofit/>
          </a:bodyPr>
          <a:lstStyle/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Revolution in Training Programs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7D4629-195E-D347-A938-58150219C9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34201"/>
            <a:ext cx="3822189" cy="3742762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Google’s Career Certificates.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IBM’s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SkillsBuild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Government initiatives (e.g., Singapore’s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SkillsFuture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161816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F3F1B7-C3BE-0C0A-9C93-CF6207ABCB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693" y="741391"/>
            <a:ext cx="3712559" cy="1616203"/>
          </a:xfrm>
        </p:spPr>
        <p:txBody>
          <a:bodyPr anchor="b">
            <a:normAutofit/>
          </a:bodyPr>
          <a:lstStyle/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Ethical Concerns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842923-8EB8-099F-3AB2-25FF4ED955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6693" y="2533476"/>
            <a:ext cx="3655050" cy="3447832"/>
          </a:xfrm>
        </p:spPr>
        <p:txBody>
          <a:bodyPr anchor="t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Bias in AI algorithms (e.g., hiring algorithms favoring certain demographics).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Privacy issues (e.g., data collection by AI systems).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Accountability: Who is responsible for AI decisions?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Visual: Icon-based list or a news headline about AI bias.</a:t>
            </a: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 descr="A screenshot of a news article&#10;&#10;AI-generated content may be incorrect.">
            <a:extLst>
              <a:ext uri="{FF2B5EF4-FFF2-40B4-BE49-F238E27FC236}">
                <a16:creationId xmlns:a16="http://schemas.microsoft.com/office/drawing/2014/main" id="{05CC2A56-E9ED-63DD-95CE-B68DAB2C7F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4262" y="1359957"/>
            <a:ext cx="2905080" cy="1902827"/>
          </a:xfrm>
          <a:prstGeom prst="rect">
            <a:avLst/>
          </a:prstGeom>
        </p:spPr>
      </p:pic>
      <p:pic>
        <p:nvPicPr>
          <p:cNvPr id="6" name="Picture 5" descr="A close-up of a sign&#10;&#10;AI-generated content may be incorrect.">
            <a:extLst>
              <a:ext uri="{FF2B5EF4-FFF2-40B4-BE49-F238E27FC236}">
                <a16:creationId xmlns:a16="http://schemas.microsoft.com/office/drawing/2014/main" id="{321B7070-2440-DA65-A2B3-B912941DFE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9435" y="2521789"/>
            <a:ext cx="2905870" cy="740996"/>
          </a:xfrm>
          <a:prstGeom prst="rect">
            <a:avLst/>
          </a:prstGeom>
        </p:spPr>
      </p:pic>
      <p:pic>
        <p:nvPicPr>
          <p:cNvPr id="4" name="Picture 3" descr="A person looking at a yellow wall&#10;&#10;AI-generated content may be incorrect.">
            <a:extLst>
              <a:ext uri="{FF2B5EF4-FFF2-40B4-BE49-F238E27FC236}">
                <a16:creationId xmlns:a16="http://schemas.microsoft.com/office/drawing/2014/main" id="{C3F3BC89-9271-258C-2460-D57D061402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4262" y="3533273"/>
            <a:ext cx="2905080" cy="2033555"/>
          </a:xfrm>
          <a:prstGeom prst="rect">
            <a:avLst/>
          </a:prstGeom>
        </p:spPr>
      </p:pic>
      <p:pic>
        <p:nvPicPr>
          <p:cNvPr id="5" name="Picture 4" descr="A person touching a robot's face&#10;&#10;AI-generated content may be incorrect.">
            <a:extLst>
              <a:ext uri="{FF2B5EF4-FFF2-40B4-BE49-F238E27FC236}">
                <a16:creationId xmlns:a16="http://schemas.microsoft.com/office/drawing/2014/main" id="{8F98EBB7-D441-35B2-E1A0-391BB0BC4E5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1263" r="9561" b="-2"/>
          <a:stretch/>
        </p:blipFill>
        <p:spPr>
          <a:xfrm>
            <a:off x="8409830" y="3533273"/>
            <a:ext cx="2466038" cy="2390525"/>
          </a:xfrm>
          <a:prstGeom prst="rect">
            <a:avLst/>
          </a:prstGeom>
        </p:spPr>
      </p:pic>
      <p:grpSp>
        <p:nvGrpSpPr>
          <p:cNvPr id="45" name="Group 44">
            <a:extLst>
              <a:ext uri="{FF2B5EF4-FFF2-40B4-BE49-F238E27FC236}">
                <a16:creationId xmlns:a16="http://schemas.microsoft.com/office/drawing/2014/main" id="{32CC9F2B-E219-AF55-BBE8-372B5AC600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6737460"/>
            <a:ext cx="12192000" cy="123364"/>
            <a:chOff x="1" y="6737460"/>
            <a:chExt cx="12192000" cy="123364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E456E449-1EFC-16B5-CB11-7E6A8BBBC0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6034320" y="703141"/>
              <a:ext cx="123362" cy="12192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1E734DB8-CD27-D04F-74D4-3AC47BA0B3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40559" y="4909383"/>
              <a:ext cx="123362" cy="3779520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861177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237" name="Rectangle 9236">
            <a:extLst>
              <a:ext uri="{FF2B5EF4-FFF2-40B4-BE49-F238E27FC236}">
                <a16:creationId xmlns:a16="http://schemas.microsoft.com/office/drawing/2014/main" id="{53B475F8-50AE-46A0-9943-B2B63183D5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32AD02-C05C-08F7-F156-6D35A95758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365125"/>
            <a:ext cx="6986015" cy="1776484"/>
          </a:xfrm>
        </p:spPr>
        <p:txBody>
          <a:bodyPr anchor="b">
            <a:normAutofit/>
          </a:bodyPr>
          <a:lstStyle/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Social Impact</a:t>
            </a:r>
          </a:p>
        </p:txBody>
      </p:sp>
      <p:pic>
        <p:nvPicPr>
          <p:cNvPr id="5" name="Picture 4" descr="A screenshot of a website&#10;&#10;AI-generated content may be incorrect.">
            <a:extLst>
              <a:ext uri="{FF2B5EF4-FFF2-40B4-BE49-F238E27FC236}">
                <a16:creationId xmlns:a16="http://schemas.microsoft.com/office/drawing/2014/main" id="{2A917250-A42B-C0D4-96C8-10913A0114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648" y="4646428"/>
            <a:ext cx="5288280" cy="1771574"/>
          </a:xfrm>
          <a:prstGeom prst="rect">
            <a:avLst/>
          </a:prstGeom>
        </p:spPr>
      </p:pic>
      <p:sp>
        <p:nvSpPr>
          <p:cNvPr id="9239" name="sketch line">
            <a:extLst>
              <a:ext uri="{FF2B5EF4-FFF2-40B4-BE49-F238E27FC236}">
                <a16:creationId xmlns:a16="http://schemas.microsoft.com/office/drawing/2014/main" id="{75F6FDB4-2351-48C2-A863-2364A02343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2315691"/>
            <a:ext cx="4343400" cy="18288"/>
          </a:xfrm>
          <a:custGeom>
            <a:avLst/>
            <a:gdLst>
              <a:gd name="connsiteX0" fmla="*/ 0 w 4343400"/>
              <a:gd name="connsiteY0" fmla="*/ 0 h 18288"/>
              <a:gd name="connsiteX1" fmla="*/ 577052 w 4343400"/>
              <a:gd name="connsiteY1" fmla="*/ 0 h 18288"/>
              <a:gd name="connsiteX2" fmla="*/ 1067235 w 4343400"/>
              <a:gd name="connsiteY2" fmla="*/ 0 h 18288"/>
              <a:gd name="connsiteX3" fmla="*/ 1600853 w 4343400"/>
              <a:gd name="connsiteY3" fmla="*/ 0 h 18288"/>
              <a:gd name="connsiteX4" fmla="*/ 2264773 w 4343400"/>
              <a:gd name="connsiteY4" fmla="*/ 0 h 18288"/>
              <a:gd name="connsiteX5" fmla="*/ 2841825 w 4343400"/>
              <a:gd name="connsiteY5" fmla="*/ 0 h 18288"/>
              <a:gd name="connsiteX6" fmla="*/ 3375442 w 4343400"/>
              <a:gd name="connsiteY6" fmla="*/ 0 h 18288"/>
              <a:gd name="connsiteX7" fmla="*/ 4343400 w 4343400"/>
              <a:gd name="connsiteY7" fmla="*/ 0 h 18288"/>
              <a:gd name="connsiteX8" fmla="*/ 4343400 w 4343400"/>
              <a:gd name="connsiteY8" fmla="*/ 18288 h 18288"/>
              <a:gd name="connsiteX9" fmla="*/ 3722914 w 4343400"/>
              <a:gd name="connsiteY9" fmla="*/ 18288 h 18288"/>
              <a:gd name="connsiteX10" fmla="*/ 3189297 w 4343400"/>
              <a:gd name="connsiteY10" fmla="*/ 18288 h 18288"/>
              <a:gd name="connsiteX11" fmla="*/ 2481943 w 4343400"/>
              <a:gd name="connsiteY11" fmla="*/ 18288 h 18288"/>
              <a:gd name="connsiteX12" fmla="*/ 1904891 w 4343400"/>
              <a:gd name="connsiteY12" fmla="*/ 18288 h 18288"/>
              <a:gd name="connsiteX13" fmla="*/ 1414707 w 4343400"/>
              <a:gd name="connsiteY13" fmla="*/ 18288 h 18288"/>
              <a:gd name="connsiteX14" fmla="*/ 750788 w 4343400"/>
              <a:gd name="connsiteY14" fmla="*/ 18288 h 18288"/>
              <a:gd name="connsiteX15" fmla="*/ 0 w 4343400"/>
              <a:gd name="connsiteY15" fmla="*/ 18288 h 18288"/>
              <a:gd name="connsiteX16" fmla="*/ 0 w 43434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343400" h="18288" fill="none" extrusionOk="0">
                <a:moveTo>
                  <a:pt x="0" y="0"/>
                </a:moveTo>
                <a:cubicBezTo>
                  <a:pt x="233209" y="-19550"/>
                  <a:pt x="330816" y="19068"/>
                  <a:pt x="577052" y="0"/>
                </a:cubicBezTo>
                <a:cubicBezTo>
                  <a:pt x="823288" y="-19068"/>
                  <a:pt x="875077" y="10360"/>
                  <a:pt x="1067235" y="0"/>
                </a:cubicBezTo>
                <a:cubicBezTo>
                  <a:pt x="1259393" y="-10360"/>
                  <a:pt x="1410699" y="2939"/>
                  <a:pt x="1600853" y="0"/>
                </a:cubicBezTo>
                <a:cubicBezTo>
                  <a:pt x="1791007" y="-2939"/>
                  <a:pt x="2101644" y="-26225"/>
                  <a:pt x="2264773" y="0"/>
                </a:cubicBezTo>
                <a:cubicBezTo>
                  <a:pt x="2427902" y="26225"/>
                  <a:pt x="2690426" y="-27726"/>
                  <a:pt x="2841825" y="0"/>
                </a:cubicBezTo>
                <a:cubicBezTo>
                  <a:pt x="2993224" y="27726"/>
                  <a:pt x="3172320" y="-18569"/>
                  <a:pt x="3375442" y="0"/>
                </a:cubicBezTo>
                <a:cubicBezTo>
                  <a:pt x="3578564" y="18569"/>
                  <a:pt x="4003119" y="21909"/>
                  <a:pt x="4343400" y="0"/>
                </a:cubicBezTo>
                <a:cubicBezTo>
                  <a:pt x="4343798" y="7429"/>
                  <a:pt x="4343380" y="10822"/>
                  <a:pt x="4343400" y="18288"/>
                </a:cubicBezTo>
                <a:cubicBezTo>
                  <a:pt x="4109047" y="14709"/>
                  <a:pt x="3996986" y="7919"/>
                  <a:pt x="3722914" y="18288"/>
                </a:cubicBezTo>
                <a:cubicBezTo>
                  <a:pt x="3448842" y="28657"/>
                  <a:pt x="3340973" y="29252"/>
                  <a:pt x="3189297" y="18288"/>
                </a:cubicBezTo>
                <a:cubicBezTo>
                  <a:pt x="3037621" y="7324"/>
                  <a:pt x="2636891" y="-9539"/>
                  <a:pt x="2481943" y="18288"/>
                </a:cubicBezTo>
                <a:cubicBezTo>
                  <a:pt x="2326995" y="46115"/>
                  <a:pt x="2131632" y="740"/>
                  <a:pt x="1904891" y="18288"/>
                </a:cubicBezTo>
                <a:cubicBezTo>
                  <a:pt x="1678150" y="35836"/>
                  <a:pt x="1575362" y="-3381"/>
                  <a:pt x="1414707" y="18288"/>
                </a:cubicBezTo>
                <a:cubicBezTo>
                  <a:pt x="1254052" y="39957"/>
                  <a:pt x="1051093" y="-335"/>
                  <a:pt x="750788" y="18288"/>
                </a:cubicBezTo>
                <a:cubicBezTo>
                  <a:pt x="450483" y="36911"/>
                  <a:pt x="293781" y="22900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343400" h="18288" stroke="0" extrusionOk="0">
                <a:moveTo>
                  <a:pt x="0" y="0"/>
                </a:moveTo>
                <a:cubicBezTo>
                  <a:pt x="212719" y="-28531"/>
                  <a:pt x="340561" y="-1164"/>
                  <a:pt x="577052" y="0"/>
                </a:cubicBezTo>
                <a:cubicBezTo>
                  <a:pt x="813543" y="1164"/>
                  <a:pt x="866967" y="-9376"/>
                  <a:pt x="1067235" y="0"/>
                </a:cubicBezTo>
                <a:cubicBezTo>
                  <a:pt x="1267503" y="9376"/>
                  <a:pt x="1485778" y="-20470"/>
                  <a:pt x="1774589" y="0"/>
                </a:cubicBezTo>
                <a:cubicBezTo>
                  <a:pt x="2063400" y="20470"/>
                  <a:pt x="2090152" y="-14502"/>
                  <a:pt x="2351641" y="0"/>
                </a:cubicBezTo>
                <a:cubicBezTo>
                  <a:pt x="2613130" y="14502"/>
                  <a:pt x="2802864" y="19125"/>
                  <a:pt x="2928693" y="0"/>
                </a:cubicBezTo>
                <a:cubicBezTo>
                  <a:pt x="3054522" y="-19125"/>
                  <a:pt x="3482611" y="-2038"/>
                  <a:pt x="3636046" y="0"/>
                </a:cubicBezTo>
                <a:cubicBezTo>
                  <a:pt x="3789481" y="2038"/>
                  <a:pt x="4012363" y="973"/>
                  <a:pt x="4343400" y="0"/>
                </a:cubicBezTo>
                <a:cubicBezTo>
                  <a:pt x="4342514" y="5429"/>
                  <a:pt x="4344221" y="14046"/>
                  <a:pt x="4343400" y="18288"/>
                </a:cubicBezTo>
                <a:cubicBezTo>
                  <a:pt x="4078870" y="-6138"/>
                  <a:pt x="4015967" y="29658"/>
                  <a:pt x="3809782" y="18288"/>
                </a:cubicBezTo>
                <a:cubicBezTo>
                  <a:pt x="3603597" y="6918"/>
                  <a:pt x="3495552" y="24439"/>
                  <a:pt x="3189297" y="18288"/>
                </a:cubicBezTo>
                <a:cubicBezTo>
                  <a:pt x="2883042" y="12137"/>
                  <a:pt x="2850610" y="32583"/>
                  <a:pt x="2568811" y="18288"/>
                </a:cubicBezTo>
                <a:cubicBezTo>
                  <a:pt x="2287012" y="3993"/>
                  <a:pt x="2279820" y="23580"/>
                  <a:pt x="1991759" y="18288"/>
                </a:cubicBezTo>
                <a:cubicBezTo>
                  <a:pt x="1703698" y="12996"/>
                  <a:pt x="1616455" y="23157"/>
                  <a:pt x="1284405" y="18288"/>
                </a:cubicBezTo>
                <a:cubicBezTo>
                  <a:pt x="952355" y="13419"/>
                  <a:pt x="783530" y="16053"/>
                  <a:pt x="577052" y="18288"/>
                </a:cubicBezTo>
                <a:cubicBezTo>
                  <a:pt x="370574" y="20523"/>
                  <a:pt x="173929" y="519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268149-8D9F-B653-0F68-AC7D533732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8" y="2504819"/>
            <a:ext cx="6986016" cy="3672144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Job polarization: High-skilled vs. low-skilled workers.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Income inequality: Wealth gap between tech elites and others.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Potential for mass unemployment.</a:t>
            </a:r>
          </a:p>
        </p:txBody>
      </p:sp>
      <p:pic>
        <p:nvPicPr>
          <p:cNvPr id="9218" name="Picture 2" descr="Will our Job Disappear Cause of Robots? | by Jingyi Qiu | the future of  technology and productivity | Medium">
            <a:extLst>
              <a:ext uri="{FF2B5EF4-FFF2-40B4-BE49-F238E27FC236}">
                <a16:creationId xmlns:a16="http://schemas.microsoft.com/office/drawing/2014/main" id="{757A8FD0-4964-CDCA-FDD0-9539666D32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426581" y="365126"/>
            <a:ext cx="4416024" cy="3312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screenshot of a news&#10;&#10;AI-generated content may be incorrect.">
            <a:extLst>
              <a:ext uri="{FF2B5EF4-FFF2-40B4-BE49-F238E27FC236}">
                <a16:creationId xmlns:a16="http://schemas.microsoft.com/office/drawing/2014/main" id="{F228A681-43A6-BC8F-21F9-74313F15A7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26581" y="3971182"/>
            <a:ext cx="4503021" cy="2521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3259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247" name="Rectangle 10246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6388C2-A873-32BC-8B1B-1AB3417C3B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Potential Solutions</a:t>
            </a:r>
          </a:p>
        </p:txBody>
      </p:sp>
      <p:sp>
        <p:nvSpPr>
          <p:cNvPr id="10249" name="sketch line">
            <a:extLst>
              <a:ext uri="{FF2B5EF4-FFF2-40B4-BE49-F238E27FC236}">
                <a16:creationId xmlns:a16="http://schemas.microsoft.com/office/drawing/2014/main" id="{6357EC4F-235E-4222-A36F-C7878ACE37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542D1E-1249-1E67-69DA-927A9A11F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Policy changes: Universal Basic Income (UBI), AI regulation.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Ethical AI frameworks: Transparency, fairness, accountability.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Corporate responsibility: Investing in employee reskilling.</a:t>
            </a:r>
          </a:p>
        </p:txBody>
      </p:sp>
      <p:pic>
        <p:nvPicPr>
          <p:cNvPr id="10242" name="Picture 2" descr="Use AI to watch AI — Evil AI Cartoons">
            <a:extLst>
              <a:ext uri="{FF2B5EF4-FFF2-40B4-BE49-F238E27FC236}">
                <a16:creationId xmlns:a16="http://schemas.microsoft.com/office/drawing/2014/main" id="{458D82D6-E43D-67FF-F517-C1AD3E4220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54296" y="1306106"/>
            <a:ext cx="6903720" cy="4245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05939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271" name="Rectangle 11270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85DC25-E7A5-0182-86F7-7B74F5948C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Summary of Key Points</a:t>
            </a:r>
          </a:p>
        </p:txBody>
      </p:sp>
      <p:sp>
        <p:nvSpPr>
          <p:cNvPr id="11273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9AA63B-8D71-2390-2C36-A18CC49529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AI is transforming jobs and industries.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While some jobs are at risk, new opportunities are emerging.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Reskilling and adaptability are crucial for the future workforce.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Ethical and social challenges must be addressed.</a:t>
            </a:r>
          </a:p>
        </p:txBody>
      </p:sp>
      <p:pic>
        <p:nvPicPr>
          <p:cNvPr id="11266" name="Picture 2" descr="People Worries How AI will Affect Their Jobs">
            <a:extLst>
              <a:ext uri="{FF2B5EF4-FFF2-40B4-BE49-F238E27FC236}">
                <a16:creationId xmlns:a16="http://schemas.microsoft.com/office/drawing/2014/main" id="{5D02DA29-1D03-957B-F123-181406FD9B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72" r="11374" b="-1"/>
          <a:stretch/>
        </p:blipFill>
        <p:spPr bwMode="auto"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32825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231BF440-39FA-4087-84CC-2EEC0BBDAF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erson sitting at a desk with a computer in front of several robots&#10;&#10;AI-generated content may be incorrect.">
            <a:extLst>
              <a:ext uri="{FF2B5EF4-FFF2-40B4-BE49-F238E27FC236}">
                <a16:creationId xmlns:a16="http://schemas.microsoft.com/office/drawing/2014/main" id="{9EB0ED35-B9BB-6B76-85FB-962DE5B1EA7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5385" r="-2" b="15382"/>
          <a:stretch/>
        </p:blipFill>
        <p:spPr>
          <a:xfrm>
            <a:off x="5011040" y="3286009"/>
            <a:ext cx="7308975" cy="3364982"/>
          </a:xfrm>
          <a:custGeom>
            <a:avLst/>
            <a:gdLst/>
            <a:ahLst/>
            <a:cxnLst/>
            <a:rect l="l" t="t" r="r" b="b"/>
            <a:pathLst>
              <a:path w="7308975" h="3364992">
                <a:moveTo>
                  <a:pt x="0" y="0"/>
                </a:moveTo>
                <a:lnTo>
                  <a:pt x="7308975" y="0"/>
                </a:lnTo>
                <a:lnTo>
                  <a:pt x="7308975" y="3364992"/>
                </a:lnTo>
                <a:lnTo>
                  <a:pt x="1210305" y="3364992"/>
                </a:lnTo>
                <a:lnTo>
                  <a:pt x="1192705" y="2943200"/>
                </a:lnTo>
                <a:cubicBezTo>
                  <a:pt x="1098874" y="1825108"/>
                  <a:pt x="684692" y="821621"/>
                  <a:pt x="62981" y="69271"/>
                </a:cubicBezTo>
                <a:close/>
              </a:path>
            </a:pathLst>
          </a:custGeom>
        </p:spPr>
      </p:pic>
      <p:pic>
        <p:nvPicPr>
          <p:cNvPr id="4" name="Picture 4" descr="On This Day: Garry Kasparov Faces Off With Deep Blue - The Atlantic">
            <a:extLst>
              <a:ext uri="{FF2B5EF4-FFF2-40B4-BE49-F238E27FC236}">
                <a16:creationId xmlns:a16="http://schemas.microsoft.com/office/drawing/2014/main" id="{B05D1345-7B32-CB77-93E6-A344735F9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78" r="-2" b="24338"/>
          <a:stretch/>
        </p:blipFill>
        <p:spPr bwMode="auto">
          <a:xfrm>
            <a:off x="5011040" y="-13049"/>
            <a:ext cx="7308975" cy="3364992"/>
          </a:xfrm>
          <a:custGeom>
            <a:avLst/>
            <a:gdLst/>
            <a:ahLst/>
            <a:cxnLst/>
            <a:rect l="l" t="t" r="r" b="b"/>
            <a:pathLst>
              <a:path w="7308975" h="3364992">
                <a:moveTo>
                  <a:pt x="1210305" y="0"/>
                </a:moveTo>
                <a:lnTo>
                  <a:pt x="7308975" y="0"/>
                </a:lnTo>
                <a:lnTo>
                  <a:pt x="7308975" y="3364992"/>
                </a:lnTo>
                <a:lnTo>
                  <a:pt x="0" y="3364992"/>
                </a:lnTo>
                <a:lnTo>
                  <a:pt x="62981" y="3295722"/>
                </a:lnTo>
                <a:cubicBezTo>
                  <a:pt x="684692" y="2543371"/>
                  <a:pt x="1098874" y="1539884"/>
                  <a:pt x="1192705" y="421793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26" name="Freeform: Shape 25">
            <a:extLst>
              <a:ext uri="{FF2B5EF4-FFF2-40B4-BE49-F238E27FC236}">
                <a16:creationId xmlns:a16="http://schemas.microsoft.com/office/drawing/2014/main" id="{F04E4CBA-303B-48BD-8451-C2701CB0EE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1" cy="6858000"/>
          </a:xfrm>
          <a:custGeom>
            <a:avLst/>
            <a:gdLst>
              <a:gd name="connsiteX0" fmla="*/ 0 w 6096001"/>
              <a:gd name="connsiteY0" fmla="*/ 0 h 6858000"/>
              <a:gd name="connsiteX1" fmla="*/ 4883024 w 6096001"/>
              <a:gd name="connsiteY1" fmla="*/ 0 h 6858000"/>
              <a:gd name="connsiteX2" fmla="*/ 4946006 w 6096001"/>
              <a:gd name="connsiteY2" fmla="*/ 69271 h 6858000"/>
              <a:gd name="connsiteX3" fmla="*/ 6096001 w 6096001"/>
              <a:gd name="connsiteY3" fmla="*/ 3429000 h 6858000"/>
              <a:gd name="connsiteX4" fmla="*/ 4946006 w 6096001"/>
              <a:gd name="connsiteY4" fmla="*/ 6788730 h 6858000"/>
              <a:gd name="connsiteX5" fmla="*/ 4883024 w 6096001"/>
              <a:gd name="connsiteY5" fmla="*/ 6858000 h 6858000"/>
              <a:gd name="connsiteX6" fmla="*/ 0 w 609600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1" h="6858000">
                <a:moveTo>
                  <a:pt x="0" y="0"/>
                </a:moveTo>
                <a:lnTo>
                  <a:pt x="4883024" y="0"/>
                </a:lnTo>
                <a:lnTo>
                  <a:pt x="4946006" y="69271"/>
                </a:lnTo>
                <a:cubicBezTo>
                  <a:pt x="5656532" y="929100"/>
                  <a:pt x="6096001" y="2116944"/>
                  <a:pt x="6096001" y="3429000"/>
                </a:cubicBezTo>
                <a:cubicBezTo>
                  <a:pt x="6096001" y="4741056"/>
                  <a:pt x="5656532" y="5928900"/>
                  <a:pt x="4946006" y="6788730"/>
                </a:cubicBezTo>
                <a:lnTo>
                  <a:pt x="4883024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8" name="Freeform: Shape 27">
            <a:extLst>
              <a:ext uri="{FF2B5EF4-FFF2-40B4-BE49-F238E27FC236}">
                <a16:creationId xmlns:a16="http://schemas.microsoft.com/office/drawing/2014/main" id="{F6CA58B3-AFCC-4A40-9882-50D508087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7332" cy="6858000"/>
          </a:xfrm>
          <a:custGeom>
            <a:avLst/>
            <a:gdLst>
              <a:gd name="connsiteX0" fmla="*/ 0 w 6087332"/>
              <a:gd name="connsiteY0" fmla="*/ 0 h 6858000"/>
              <a:gd name="connsiteX1" fmla="*/ 4874355 w 6087332"/>
              <a:gd name="connsiteY1" fmla="*/ 0 h 6858000"/>
              <a:gd name="connsiteX2" fmla="*/ 4937337 w 6087332"/>
              <a:gd name="connsiteY2" fmla="*/ 69271 h 6858000"/>
              <a:gd name="connsiteX3" fmla="*/ 6087332 w 6087332"/>
              <a:gd name="connsiteY3" fmla="*/ 3429000 h 6858000"/>
              <a:gd name="connsiteX4" fmla="*/ 4937337 w 6087332"/>
              <a:gd name="connsiteY4" fmla="*/ 6788730 h 6858000"/>
              <a:gd name="connsiteX5" fmla="*/ 4874355 w 6087332"/>
              <a:gd name="connsiteY5" fmla="*/ 6858000 h 6858000"/>
              <a:gd name="connsiteX6" fmla="*/ 0 w 608733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7332" h="6858000">
                <a:moveTo>
                  <a:pt x="0" y="0"/>
                </a:moveTo>
                <a:lnTo>
                  <a:pt x="4874355" y="0"/>
                </a:lnTo>
                <a:lnTo>
                  <a:pt x="4937337" y="69271"/>
                </a:lnTo>
                <a:cubicBezTo>
                  <a:pt x="5647863" y="929100"/>
                  <a:pt x="6087332" y="2116944"/>
                  <a:pt x="6087332" y="3429000"/>
                </a:cubicBezTo>
                <a:cubicBezTo>
                  <a:pt x="6087332" y="4741056"/>
                  <a:pt x="5647863" y="5928900"/>
                  <a:pt x="4937337" y="6788730"/>
                </a:cubicBezTo>
                <a:lnTo>
                  <a:pt x="4874355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458DCC-4759-9862-FAB0-5B6612C235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859536"/>
            <a:ext cx="4832802" cy="1243584"/>
          </a:xfrm>
        </p:spPr>
        <p:txBody>
          <a:bodyPr>
            <a:normAutofit/>
          </a:bodyPr>
          <a:lstStyle/>
          <a:p>
            <a:r>
              <a:rPr lang="en-US" sz="3400" b="1">
                <a:latin typeface="Arial" panose="020B0604020202020204" pitchFamily="34" charset="0"/>
                <a:cs typeface="Arial" panose="020B0604020202020204" pitchFamily="34" charset="0"/>
              </a:rPr>
              <a:t>So, what does the future look like?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5C56826-D4E5-42ED-8529-079651CB30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52144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82095FCE-EF05-4443-B97A-85DEE3A5CA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9544" y="2194560"/>
            <a:ext cx="4892040" cy="18288"/>
          </a:xfrm>
          <a:prstGeom prst="rect">
            <a:avLst/>
          </a:prstGeom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A00AE6B-AA30-4CF8-BA6F-339B780AD7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9544" y="2194560"/>
            <a:ext cx="4892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FC9CDB-1266-760A-1D98-8326EA1FE4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056" y="2512611"/>
            <a:ext cx="4832803" cy="3664351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Not just a tech shift. A tipping point. The real question.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Increased collaboration between humans and AI.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 long way from the WHEEL.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Closing thoughts.</a:t>
            </a:r>
          </a:p>
        </p:txBody>
      </p:sp>
    </p:spTree>
    <p:extLst>
      <p:ext uri="{BB962C8B-B14F-4D97-AF65-F5344CB8AC3E}">
        <p14:creationId xmlns:p14="http://schemas.microsoft.com/office/powerpoint/2010/main" val="26057773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328" name="Rectangle 13327">
            <a:extLst>
              <a:ext uri="{FF2B5EF4-FFF2-40B4-BE49-F238E27FC236}">
                <a16:creationId xmlns:a16="http://schemas.microsoft.com/office/drawing/2014/main" id="{0550F5B9-399F-4FAD-AE6C-ED65F9A43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330" name="Rectangle 13329">
            <a:extLst>
              <a:ext uri="{FF2B5EF4-FFF2-40B4-BE49-F238E27FC236}">
                <a16:creationId xmlns:a16="http://schemas.microsoft.com/office/drawing/2014/main" id="{C062E60F-5CD4-4268-8359-8076634680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288350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69B301-5B45-813D-290D-C8579AB188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10047"/>
            <a:ext cx="3300984" cy="1645920"/>
          </a:xfrm>
        </p:spPr>
        <p:txBody>
          <a:bodyPr>
            <a:normAutofit/>
          </a:bodyPr>
          <a:lstStyle/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Questions?</a:t>
            </a:r>
          </a:p>
        </p:txBody>
      </p:sp>
      <p:sp>
        <p:nvSpPr>
          <p:cNvPr id="13332" name="Rectangle 13331">
            <a:extLst>
              <a:ext uri="{FF2B5EF4-FFF2-40B4-BE49-F238E27FC236}">
                <a16:creationId xmlns:a16="http://schemas.microsoft.com/office/drawing/2014/main" id="{BB341EC3-1810-4D33-BA3F-E2D0AA0EC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980964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334" name="Rectangle 13333">
            <a:extLst>
              <a:ext uri="{FF2B5EF4-FFF2-40B4-BE49-F238E27FC236}">
                <a16:creationId xmlns:a16="http://schemas.microsoft.com/office/drawing/2014/main" id="{10127CDE-2B99-47A8-BB3C-7D17519105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610864" y="1323863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73C4466-239A-56EB-54D1-07C6B3EE69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1144" y="510047"/>
            <a:ext cx="6858000" cy="1645920"/>
          </a:xfrm>
        </p:spPr>
        <p:txBody>
          <a:bodyPr anchor="ctr">
            <a:normAutofit/>
          </a:bodyPr>
          <a:lstStyle/>
          <a:p>
            <a:endParaRPr lang="en-US" sz="1800"/>
          </a:p>
        </p:txBody>
      </p:sp>
      <p:pic>
        <p:nvPicPr>
          <p:cNvPr id="5" name="Content Placeholder 4" descr="A robot with a finger on his mouth&#10;&#10;AI-generated content may be incorrect.">
            <a:extLst>
              <a:ext uri="{FF2B5EF4-FFF2-40B4-BE49-F238E27FC236}">
                <a16:creationId xmlns:a16="http://schemas.microsoft.com/office/drawing/2014/main" id="{542311B6-9C6E-AF45-C3D0-A00056B1901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-2" b="1073"/>
          <a:stretch/>
        </p:blipFill>
        <p:spPr>
          <a:xfrm>
            <a:off x="4704072" y="2599363"/>
            <a:ext cx="2783855" cy="3368721"/>
          </a:xfrm>
          <a:prstGeom prst="rect">
            <a:avLst/>
          </a:prstGeom>
        </p:spPr>
      </p:pic>
      <p:pic>
        <p:nvPicPr>
          <p:cNvPr id="13318" name="Picture 6" descr="Artificial Intelligence Cartoons – Innovation Evangelism">
            <a:extLst>
              <a:ext uri="{FF2B5EF4-FFF2-40B4-BE49-F238E27FC236}">
                <a16:creationId xmlns:a16="http://schemas.microsoft.com/office/drawing/2014/main" id="{806C18B5-DE14-C140-55BA-E579573536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273615" y="2599363"/>
            <a:ext cx="3448248" cy="3639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0" name="Picture 8" descr="Artificial Intelligence Cartoons – Innovation Evangelism">
            <a:extLst>
              <a:ext uri="{FF2B5EF4-FFF2-40B4-BE49-F238E27FC236}">
                <a16:creationId xmlns:a16="http://schemas.microsoft.com/office/drawing/2014/main" id="{A47CC8C8-9A0E-4DCD-1C7E-136C796A97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238" y="2599363"/>
            <a:ext cx="3448248" cy="3599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8351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Robot operating a machine">
            <a:extLst>
              <a:ext uri="{FF2B5EF4-FFF2-40B4-BE49-F238E27FC236}">
                <a16:creationId xmlns:a16="http://schemas.microsoft.com/office/drawing/2014/main" id="{2E4F45FB-8777-EB30-B67E-FAA0DC811A5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7592"/>
          <a:stretch/>
        </p:blipFill>
        <p:spPr>
          <a:xfrm>
            <a:off x="2522358" y="10"/>
            <a:ext cx="9669642" cy="685799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E6413C-4B9F-3EFC-334B-9A3FDCE909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7145"/>
            <a:ext cx="3956824" cy="1899912"/>
          </a:xfrm>
        </p:spPr>
        <p:txBody>
          <a:bodyPr>
            <a:normAutofit/>
          </a:bodyPr>
          <a:lstStyle/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What is AI and Job Automation?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1D3942-9847-2B1E-D42B-F3270CD134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34201"/>
            <a:ext cx="3822189" cy="3742762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AI: Artificial Intelligence refers to machines designed to perform tasks that typically require human intelligence.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Job Automation: The use of technology to perform tasks with minimal human intervention.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AI-powered chatbots, self-driving cars, and automated manufacturing systems.</a:t>
            </a:r>
          </a:p>
        </p:txBody>
      </p:sp>
    </p:spTree>
    <p:extLst>
      <p:ext uri="{BB962C8B-B14F-4D97-AF65-F5344CB8AC3E}">
        <p14:creationId xmlns:p14="http://schemas.microsoft.com/office/powerpoint/2010/main" val="2346115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4951A4-62C3-6D9F-4ADC-6EF88D2236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3437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Thank You</a:t>
            </a:r>
            <a:endParaRPr lang="en-US" sz="40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DFCBDE-2CA3-AFDF-0557-1AA7BC285E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334215"/>
            <a:ext cx="10515600" cy="284274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86884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1D6721-688D-1853-B222-77DAB3379E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>
            <a:normAutofit/>
          </a:bodyPr>
          <a:lstStyle/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Why is this topic important?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A08C36-C46F-513B-AFAF-4CDA98388C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2170"/>
            <a:ext cx="3822189" cy="3742762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Rapid advancements in AI are transforming industries.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By 2030, up to 30% of jobs could be automated.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Impacts on employment, economy, and society.</a:t>
            </a:r>
          </a:p>
        </p:txBody>
      </p:sp>
      <p:pic>
        <p:nvPicPr>
          <p:cNvPr id="6" name="Picture 5" descr="A graph with blue line and numbers&#10;&#10;AI-generated content may be incorrect.">
            <a:extLst>
              <a:ext uri="{FF2B5EF4-FFF2-40B4-BE49-F238E27FC236}">
                <a16:creationId xmlns:a16="http://schemas.microsoft.com/office/drawing/2014/main" id="{D35B6A1F-82BF-2B9F-87C5-3685C96AE9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1308" y="982357"/>
            <a:ext cx="6634968" cy="4893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5846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C2554CA6-288E-4202-BC52-2E5A8F0C0A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10BB131-AC8E-4A8E-A5D1-36260F720C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9189" y="1119031"/>
            <a:ext cx="4619938" cy="46199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6B4763-27A9-DCDA-A13E-0328021FBE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1074" y="1396686"/>
            <a:ext cx="3240506" cy="4064628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Key questions to explore</a:t>
            </a:r>
          </a:p>
        </p:txBody>
      </p:sp>
      <p:sp>
        <p:nvSpPr>
          <p:cNvPr id="21" name="Arc 20">
            <a:extLst>
              <a:ext uri="{FF2B5EF4-FFF2-40B4-BE49-F238E27FC236}">
                <a16:creationId xmlns:a16="http://schemas.microsoft.com/office/drawing/2014/main" id="{5B7778FC-632E-4DCA-A7CB-0D7731CCF9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9809111">
            <a:off x="8683720" y="941148"/>
            <a:ext cx="2987899" cy="2987899"/>
          </a:xfrm>
          <a:prstGeom prst="arc">
            <a:avLst>
              <a:gd name="adj1" fmla="val 15817365"/>
              <a:gd name="adj2" fmla="val 178138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FA23A907-97FB-4A8F-880A-DD77401C42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0048" y="4780992"/>
            <a:ext cx="546100" cy="546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B4A227-D4FC-58B4-FAE4-AB1D16C945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2017" y="1801520"/>
            <a:ext cx="5536397" cy="3254959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How is AI currently being used in job automation?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Which jobs are at risk, and which new jobs will emerge?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What skills will be needed in the future workforce?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What are the ethical and social implications of AI-driven 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automation?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61108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52" name="Rectangle 1051">
            <a:extLst>
              <a:ext uri="{FF2B5EF4-FFF2-40B4-BE49-F238E27FC236}">
                <a16:creationId xmlns:a16="http://schemas.microsoft.com/office/drawing/2014/main" id="{352BEC0E-22F8-46D0-9632-375DB541B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DFB858-4316-4223-2BA3-B9EBBCF3B3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69073"/>
            <a:ext cx="6160614" cy="738232"/>
          </a:xfrm>
        </p:spPr>
        <p:txBody>
          <a:bodyPr anchor="b">
            <a:normAutofit/>
          </a:bodyPr>
          <a:lstStyle/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Automation Growth</a:t>
            </a:r>
          </a:p>
        </p:txBody>
      </p:sp>
      <p:sp>
        <p:nvSpPr>
          <p:cNvPr id="1053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952" y="23957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103563-2BC8-A177-EA7B-B536891B0B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1426374"/>
            <a:ext cx="6160614" cy="16359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Timeline of AI advancements (1950s: First AI programs to 2020s: Generative AI).</a:t>
            </a:r>
          </a:p>
        </p:txBody>
      </p:sp>
      <p:pic>
        <p:nvPicPr>
          <p:cNvPr id="8" name="Picture 7" descr="A graph with blue line and numbers&#10;&#10;AI-generated content may be incorrect.">
            <a:extLst>
              <a:ext uri="{FF2B5EF4-FFF2-40B4-BE49-F238E27FC236}">
                <a16:creationId xmlns:a16="http://schemas.microsoft.com/office/drawing/2014/main" id="{8418F0E4-797B-028E-9DC8-8E4FD6DDD1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1590" y="563926"/>
            <a:ext cx="4766466" cy="3515267"/>
          </a:xfrm>
          <a:prstGeom prst="rect">
            <a:avLst/>
          </a:prstGeom>
        </p:spPr>
      </p:pic>
      <p:pic>
        <p:nvPicPr>
          <p:cNvPr id="1026" name="Picture 2" descr="All About AI] The Origins, Evolution &amp; Future of AI">
            <a:extLst>
              <a:ext uri="{FF2B5EF4-FFF2-40B4-BE49-F238E27FC236}">
                <a16:creationId xmlns:a16="http://schemas.microsoft.com/office/drawing/2014/main" id="{01D8AA05-2FF3-CDBA-1C8E-8CD6891880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0080" y="3555970"/>
            <a:ext cx="4992624" cy="2808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utoShape 4" descr="Al adoption worldwide has increased dramatically in the past year, after years of little meaningful change.">
            <a:extLst>
              <a:ext uri="{FF2B5EF4-FFF2-40B4-BE49-F238E27FC236}">
                <a16:creationId xmlns:a16="http://schemas.microsoft.com/office/drawing/2014/main" id="{52A9C940-BF60-64FE-0B94-54DC3311040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1119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34" name="Rectangle 5133">
            <a:extLst>
              <a:ext uri="{FF2B5EF4-FFF2-40B4-BE49-F238E27FC236}">
                <a16:creationId xmlns:a16="http://schemas.microsoft.com/office/drawing/2014/main" id="{5EBC18B6-E5C3-4AD1-97A4-E6A3477A0B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62ED0F-DAE4-0822-91B0-167895F6C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792" y="674285"/>
            <a:ext cx="6272784" cy="1545336"/>
          </a:xfrm>
        </p:spPr>
        <p:txBody>
          <a:bodyPr anchor="b">
            <a:normAutofit/>
          </a:bodyPr>
          <a:lstStyle/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Examples of AI in Industries</a:t>
            </a:r>
          </a:p>
        </p:txBody>
      </p:sp>
      <p:sp>
        <p:nvSpPr>
          <p:cNvPr id="5136" name="Rectangle 5135">
            <a:extLst>
              <a:ext uri="{FF2B5EF4-FFF2-40B4-BE49-F238E27FC236}">
                <a16:creationId xmlns:a16="http://schemas.microsoft.com/office/drawing/2014/main" id="{136A4AB6-B72B-4CC6-ADCF-BE807B6C3D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0392" y="36338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124" name="Picture 4" descr="In a crash, should self-driving cars save passengers or pedestrians? 2  million people weigh in | PBS News">
            <a:extLst>
              <a:ext uri="{FF2B5EF4-FFF2-40B4-BE49-F238E27FC236}">
                <a16:creationId xmlns:a16="http://schemas.microsoft.com/office/drawing/2014/main" id="{18E26994-1E10-D4C9-14EC-8F51A6DC69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661" b="4888"/>
          <a:stretch/>
        </p:blipFill>
        <p:spPr bwMode="auto">
          <a:xfrm>
            <a:off x="7684008" y="1"/>
            <a:ext cx="4507992" cy="2240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38" name="Rectangle 5137">
            <a:extLst>
              <a:ext uri="{FF2B5EF4-FFF2-40B4-BE49-F238E27FC236}">
                <a16:creationId xmlns:a16="http://schemas.microsoft.com/office/drawing/2014/main" id="{B35D540D-9486-4236-952A-F72DC52D79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1792" y="2935541"/>
            <a:ext cx="62179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8E8652-A71E-FF9E-E244-6DAB750973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8" y="3355848"/>
            <a:ext cx="6272784" cy="2240280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Healthcare: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AI diagnostics, robotic surgery.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Manufacturing: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Automated assembly lines.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Retail: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Self-checkout systems, inventory management.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Transportation: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Self-driving vehicles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A388F661-0C07-49FF-961F-2C5D8970F1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43" b="7115"/>
          <a:stretch/>
        </p:blipFill>
        <p:spPr bwMode="auto">
          <a:xfrm>
            <a:off x="7684008" y="2308860"/>
            <a:ext cx="4507992" cy="2240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Boxes and roller conveyor">
            <a:extLst>
              <a:ext uri="{FF2B5EF4-FFF2-40B4-BE49-F238E27FC236}">
                <a16:creationId xmlns:a16="http://schemas.microsoft.com/office/drawing/2014/main" id="{85685580-CFFF-58DB-679B-1ECBC9D32FB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1656" b="22084"/>
          <a:stretch/>
        </p:blipFill>
        <p:spPr>
          <a:xfrm>
            <a:off x="7684008" y="4617720"/>
            <a:ext cx="4507992" cy="2240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0403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67" name="Rectangle 6166">
            <a:extLst>
              <a:ext uri="{FF2B5EF4-FFF2-40B4-BE49-F238E27FC236}">
                <a16:creationId xmlns:a16="http://schemas.microsoft.com/office/drawing/2014/main" id="{352BEC0E-22F8-46D0-9632-375DB541B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38DC01-D70D-2243-CD8B-7163BCF15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390222"/>
            <a:ext cx="7444554" cy="767874"/>
          </a:xfrm>
        </p:spPr>
        <p:txBody>
          <a:bodyPr anchor="b">
            <a:normAutofit/>
          </a:bodyPr>
          <a:lstStyle/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Statistics on Automation Trends</a:t>
            </a:r>
          </a:p>
        </p:txBody>
      </p:sp>
      <p:sp>
        <p:nvSpPr>
          <p:cNvPr id="6169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952" y="23957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1155DF-D5A9-6C45-58AC-C7E7EFB332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706624"/>
            <a:ext cx="6894576" cy="3483864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47% of U.S. jobs are at risk of automation.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AI could contribute $15 trillion to the global economy by 2030.</a:t>
            </a:r>
          </a:p>
        </p:txBody>
      </p:sp>
      <p:pic>
        <p:nvPicPr>
          <p:cNvPr id="6148" name="Picture 4" descr="AI adoption in the workforce | Deloitte Insights">
            <a:extLst>
              <a:ext uri="{FF2B5EF4-FFF2-40B4-BE49-F238E27FC236}">
                <a16:creationId xmlns:a16="http://schemas.microsoft.com/office/drawing/2014/main" id="{65A7DAA6-34CD-FB70-FAEA-D3BC31D9C0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794171" y="329183"/>
            <a:ext cx="3723161" cy="3878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Artificial Intelligence Projected Impact on Global GDP">
            <a:extLst>
              <a:ext uri="{FF2B5EF4-FFF2-40B4-BE49-F238E27FC236}">
                <a16:creationId xmlns:a16="http://schemas.microsoft.com/office/drawing/2014/main" id="{1A80E00F-FEBF-6170-3648-36EB69C571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366294" y="4348164"/>
            <a:ext cx="4493474" cy="1842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92925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578806-B226-3C8A-B5FF-0F36108524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Jobs at Risk of Automation</a:t>
            </a:r>
          </a:p>
        </p:txBody>
      </p:sp>
      <p:sp>
        <p:nvSpPr>
          <p:cNvPr id="45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95A2AB-E21F-3D08-65A5-4816EF3A8F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Repetitive, routine tasks are most vulnerable.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Examples: Data entry, cashiers, factory workers.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60% of occupations have at least 30% automatable tasks (McKinsey report).</a:t>
            </a:r>
          </a:p>
        </p:txBody>
      </p:sp>
      <p:pic>
        <p:nvPicPr>
          <p:cNvPr id="9" name="Picture 8" descr="A cartoon of a person in a robot garment&#10;&#10;AI-generated content may be incorrect.">
            <a:extLst>
              <a:ext uri="{FF2B5EF4-FFF2-40B4-BE49-F238E27FC236}">
                <a16:creationId xmlns:a16="http://schemas.microsoft.com/office/drawing/2014/main" id="{E4A12DFC-ACC2-9152-74C1-2188096B04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2289887"/>
            <a:ext cx="6903720" cy="2278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8891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5" name="Rectangle 2054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F34191-8F7B-F3C1-0FCB-087B9321C6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5" y="1551804"/>
            <a:ext cx="4256751" cy="806788"/>
          </a:xfrm>
        </p:spPr>
        <p:txBody>
          <a:bodyPr anchor="b">
            <a:normAutofit/>
          </a:bodyPr>
          <a:lstStyle/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Jobs created by AI</a:t>
            </a:r>
          </a:p>
        </p:txBody>
      </p:sp>
      <p:sp>
        <p:nvSpPr>
          <p:cNvPr id="2057" name="sketch line">
            <a:extLst>
              <a:ext uri="{FF2B5EF4-FFF2-40B4-BE49-F238E27FC236}">
                <a16:creationId xmlns:a16="http://schemas.microsoft.com/office/drawing/2014/main" id="{6357EC4F-235E-4222-A36F-C7878ACE37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EB6898-BD71-0703-B959-8ABEDDDC6F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New roles: AI trainers, data scientists, robotics engineers.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Emerging industries: AI ethics, cybersecurity, green energy.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"AI could create 97 million new jobs by this year".</a:t>
            </a:r>
          </a:p>
        </p:txBody>
      </p:sp>
      <p:pic>
        <p:nvPicPr>
          <p:cNvPr id="2050" name="Picture 2" descr="Job creation chart">
            <a:extLst>
              <a:ext uri="{FF2B5EF4-FFF2-40B4-BE49-F238E27FC236}">
                <a16:creationId xmlns:a16="http://schemas.microsoft.com/office/drawing/2014/main" id="{B5909EA7-8567-188F-8DB7-61C31AA47C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15940" y="640080"/>
            <a:ext cx="6180432" cy="5577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95390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2078</TotalTime>
  <Words>637</Words>
  <Application>Microsoft Macintosh PowerPoint</Application>
  <PresentationFormat>Widescreen</PresentationFormat>
  <Paragraphs>83</Paragraphs>
  <Slides>20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Aptos</vt:lpstr>
      <vt:lpstr>Aptos Display</vt:lpstr>
      <vt:lpstr>Arial</vt:lpstr>
      <vt:lpstr>Calibri</vt:lpstr>
      <vt:lpstr>Office Theme</vt:lpstr>
      <vt:lpstr>The Impact of AI on Job Automation and Future Workforce</vt:lpstr>
      <vt:lpstr>What is AI and Job Automation?</vt:lpstr>
      <vt:lpstr>Why is this topic important?</vt:lpstr>
      <vt:lpstr>Key questions to explore</vt:lpstr>
      <vt:lpstr>Automation Growth</vt:lpstr>
      <vt:lpstr>Examples of AI in Industries</vt:lpstr>
      <vt:lpstr>Statistics on Automation Trends</vt:lpstr>
      <vt:lpstr>Jobs at Risk of Automation</vt:lpstr>
      <vt:lpstr>Jobs created by AI</vt:lpstr>
      <vt:lpstr>A Case Study</vt:lpstr>
      <vt:lpstr>Key Skills Needed</vt:lpstr>
      <vt:lpstr>Importance of Reskilling</vt:lpstr>
      <vt:lpstr>Revolution in Training Programs</vt:lpstr>
      <vt:lpstr>Ethical Concerns</vt:lpstr>
      <vt:lpstr>Social Impact</vt:lpstr>
      <vt:lpstr>Potential Solutions</vt:lpstr>
      <vt:lpstr>Summary of Key Points</vt:lpstr>
      <vt:lpstr>So, what does the future look like?</vt:lpstr>
      <vt:lpstr>Questions?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Kevin Moses  Kothapalli</dc:creator>
  <cp:lastModifiedBy>Amit S Terdal</cp:lastModifiedBy>
  <cp:revision>148</cp:revision>
  <dcterms:created xsi:type="dcterms:W3CDTF">2025-02-27T21:51:09Z</dcterms:created>
  <dcterms:modified xsi:type="dcterms:W3CDTF">2025-03-05T14:56:30Z</dcterms:modified>
</cp:coreProperties>
</file>